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6" r:id="rId8"/>
    <p:sldId id="261"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n anka" initials="Sa" lastIdx="1" clrIdx="0">
    <p:extLst>
      <p:ext uri="{19B8F6BF-5375-455C-9EA6-DF929625EA0E}">
        <p15:presenceInfo xmlns:p15="http://schemas.microsoft.com/office/powerpoint/2012/main" userId="a46134f33bce69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82" d="100"/>
          <a:sy n="82" d="100"/>
        </p:scale>
        <p:origin x="108"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48A87A34-81AB-432B-8DAE-1953F412C126}" type="datetimeFigureOut">
              <a:rPr lang="en-US" dirty="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48A87A34-81AB-432B-8DAE-1953F412C126}" type="datetimeFigureOut">
              <a:rPr lang="en-US" dirty="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v-SE"/>
              <a:t>Klicka här för att ändra mall för rubrikformat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A87A34-81AB-432B-8DAE-1953F412C126}" type="datetimeFigureOut">
              <a:rPr lang="en-US" dirty="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Content Placeholder 3"/>
          <p:cNvSpPr>
            <a:spLocks noGrp="1"/>
          </p:cNvSpPr>
          <p:nvPr>
            <p:ph sz="quarter" idx="13"/>
          </p:nvPr>
        </p:nvSpPr>
        <p:spPr>
          <a:xfrm>
            <a:off x="913774" y="3051012"/>
            <a:ext cx="5106027" cy="2740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Content Placeholder 5"/>
          <p:cNvSpPr>
            <a:spLocks noGrp="1"/>
          </p:cNvSpPr>
          <p:nvPr>
            <p:ph sz="quarter" idx="14"/>
          </p:nvPr>
        </p:nvSpPr>
        <p:spPr>
          <a:xfrm>
            <a:off x="6172200" y="3051012"/>
            <a:ext cx="5105401" cy="2740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v-SE"/>
              <a:t>Klicka här för att ändra mall för rubrikformat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aEJUW-YzTs" TargetMode="External"/><Relationship Id="rId2" Type="http://schemas.openxmlformats.org/officeDocument/2006/relationships/hyperlink" Target="https://youtu.be/sFRKDKH3d7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ISkHDBb55Xg" TargetMode="External"/><Relationship Id="rId3" Type="http://schemas.openxmlformats.org/officeDocument/2006/relationships/hyperlink" Target="https://www.youtube.com/watch?v=J4g_RC5AAEw" TargetMode="External"/><Relationship Id="rId7" Type="http://schemas.openxmlformats.org/officeDocument/2006/relationships/hyperlink" Target="https://www.google.com/search?q=youtube+stambyte&amp;oq=youtube+stambyte&amp;aqs=chrome..69i57j69i64j69i60.7470j0j7&amp;sourceid=chrome&amp;ie=UTF-8#fpstate=ive&amp;vld=cid:4fc05ff0,vid:ubQ_CUWdEss" TargetMode="External"/><Relationship Id="rId2" Type="http://schemas.openxmlformats.org/officeDocument/2006/relationships/hyperlink" Target="TUBUS%20System" TargetMode="External"/><Relationship Id="rId1" Type="http://schemas.openxmlformats.org/officeDocument/2006/relationships/slideLayout" Target="../slideLayouts/slideLayout2.xml"/><Relationship Id="rId6" Type="http://schemas.openxmlformats.org/officeDocument/2006/relationships/hyperlink" Target="https://www.youtube.com/watch?v=27cvZ879Slw" TargetMode="External"/><Relationship Id="rId5" Type="http://schemas.openxmlformats.org/officeDocument/2006/relationships/hyperlink" Target="https://www.youtube.com/watch?v=uaEJUW-YzTs" TargetMode="External"/><Relationship Id="rId4" Type="http://schemas.openxmlformats.org/officeDocument/2006/relationships/hyperlink" Target="https://www.youtube.com/watch?v=6HZdBqN8LRQ"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F87CD3-1F08-9440-5442-4D22B7F0E245}"/>
              </a:ext>
            </a:extLst>
          </p:cNvPr>
          <p:cNvSpPr>
            <a:spLocks noGrp="1"/>
          </p:cNvSpPr>
          <p:nvPr>
            <p:ph type="ctrTitle"/>
          </p:nvPr>
        </p:nvSpPr>
        <p:spPr/>
        <p:txBody>
          <a:bodyPr/>
          <a:lstStyle/>
          <a:p>
            <a:r>
              <a:rPr lang="sv-SE" dirty="0"/>
              <a:t>stamrenovering</a:t>
            </a:r>
          </a:p>
        </p:txBody>
      </p:sp>
      <p:sp>
        <p:nvSpPr>
          <p:cNvPr id="3" name="Underrubrik 2">
            <a:extLst>
              <a:ext uri="{FF2B5EF4-FFF2-40B4-BE49-F238E27FC236}">
                <a16:creationId xmlns:a16="http://schemas.microsoft.com/office/drawing/2014/main" id="{540BD17D-F145-6376-823D-06DDC577ACDA}"/>
              </a:ext>
            </a:extLst>
          </p:cNvPr>
          <p:cNvSpPr>
            <a:spLocks noGrp="1"/>
          </p:cNvSpPr>
          <p:nvPr>
            <p:ph type="subTitle" idx="1"/>
          </p:nvPr>
        </p:nvSpPr>
        <p:spPr>
          <a:xfrm>
            <a:off x="672489" y="3943625"/>
            <a:ext cx="8689976" cy="2036135"/>
          </a:xfrm>
        </p:spPr>
        <p:txBody>
          <a:bodyPr>
            <a:normAutofit fontScale="25000" lnSpcReduction="20000"/>
          </a:bodyPr>
          <a:lstStyle/>
          <a:p>
            <a:r>
              <a:rPr lang="sv-SE" sz="7400" b="1" dirty="0">
                <a:solidFill>
                  <a:schemeClr val="tx1"/>
                </a:solidFill>
              </a:rPr>
              <a:t>Hasselbacken (2024)</a:t>
            </a:r>
          </a:p>
          <a:p>
            <a:pPr marL="342900" indent="-342900">
              <a:buFont typeface="Arial" panose="020B0604020202020204" pitchFamily="34" charset="0"/>
              <a:buChar char="•"/>
            </a:pPr>
            <a:r>
              <a:rPr lang="sv-SE" sz="8000" dirty="0">
                <a:solidFill>
                  <a:schemeClr val="tx1"/>
                </a:solidFill>
              </a:rPr>
              <a:t>Bakgrund</a:t>
            </a:r>
          </a:p>
          <a:p>
            <a:pPr marL="342900" indent="-342900">
              <a:buFont typeface="Arial" panose="020B0604020202020204" pitchFamily="34" charset="0"/>
              <a:buChar char="•"/>
            </a:pPr>
            <a:r>
              <a:rPr lang="sv-SE" sz="7200" dirty="0">
                <a:solidFill>
                  <a:schemeClr val="tx1"/>
                </a:solidFill>
              </a:rPr>
              <a:t>Metoder</a:t>
            </a:r>
          </a:p>
          <a:p>
            <a:pPr marL="342900" indent="-342900">
              <a:buFont typeface="Arial" panose="020B0604020202020204" pitchFamily="34" charset="0"/>
              <a:buChar char="•"/>
            </a:pPr>
            <a:r>
              <a:rPr lang="sv-SE" sz="8000" dirty="0">
                <a:solidFill>
                  <a:schemeClr val="tx1"/>
                </a:solidFill>
              </a:rPr>
              <a:t>Sammanfattning</a:t>
            </a:r>
          </a:p>
          <a:p>
            <a:pPr marL="342900" indent="-342900">
              <a:buFont typeface="Arial" panose="020B0604020202020204" pitchFamily="34" charset="0"/>
              <a:buChar char="•"/>
            </a:pPr>
            <a:r>
              <a:rPr lang="sv-SE" sz="7200" dirty="0">
                <a:solidFill>
                  <a:schemeClr val="tx1"/>
                </a:solidFill>
              </a:rPr>
              <a:t>Hur vi går vidare</a:t>
            </a:r>
          </a:p>
        </p:txBody>
      </p:sp>
      <p:pic>
        <p:nvPicPr>
          <p:cNvPr id="7" name="Bildobjekt 6">
            <a:extLst>
              <a:ext uri="{FF2B5EF4-FFF2-40B4-BE49-F238E27FC236}">
                <a16:creationId xmlns:a16="http://schemas.microsoft.com/office/drawing/2014/main" id="{D60FBC69-22D6-E8F4-CB0A-67BDD905EA31}"/>
              </a:ext>
            </a:extLst>
          </p:cNvPr>
          <p:cNvPicPr>
            <a:picLocks noChangeAspect="1"/>
          </p:cNvPicPr>
          <p:nvPr/>
        </p:nvPicPr>
        <p:blipFill>
          <a:blip r:embed="rId2"/>
          <a:stretch>
            <a:fillRect/>
          </a:stretch>
        </p:blipFill>
        <p:spPr>
          <a:xfrm>
            <a:off x="5219700" y="139225"/>
            <a:ext cx="3607434" cy="2701457"/>
          </a:xfrm>
          <a:prstGeom prst="rect">
            <a:avLst/>
          </a:prstGeom>
        </p:spPr>
      </p:pic>
    </p:spTree>
    <p:extLst>
      <p:ext uri="{BB962C8B-B14F-4D97-AF65-F5344CB8AC3E}">
        <p14:creationId xmlns:p14="http://schemas.microsoft.com/office/powerpoint/2010/main" val="28458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E5B91B-3108-A2FF-30FC-A6C088485046}"/>
              </a:ext>
            </a:extLst>
          </p:cNvPr>
          <p:cNvSpPr>
            <a:spLocks noGrp="1"/>
          </p:cNvSpPr>
          <p:nvPr>
            <p:ph type="title"/>
          </p:nvPr>
        </p:nvSpPr>
        <p:spPr>
          <a:xfrm>
            <a:off x="784822" y="0"/>
            <a:ext cx="10129364" cy="1031631"/>
          </a:xfrm>
        </p:spPr>
        <p:txBody>
          <a:bodyPr/>
          <a:lstStyle/>
          <a:p>
            <a:r>
              <a:rPr lang="sv-SE" dirty="0"/>
              <a:t>Avlopps-stammar</a:t>
            </a:r>
          </a:p>
        </p:txBody>
      </p:sp>
      <p:pic>
        <p:nvPicPr>
          <p:cNvPr id="5" name="Platshållare för innehåll 4">
            <a:extLst>
              <a:ext uri="{FF2B5EF4-FFF2-40B4-BE49-F238E27FC236}">
                <a16:creationId xmlns:a16="http://schemas.microsoft.com/office/drawing/2014/main" id="{31880DE8-2545-4289-AE04-71526817BF28}"/>
              </a:ext>
            </a:extLst>
          </p:cNvPr>
          <p:cNvPicPr>
            <a:picLocks noGrp="1" noChangeAspect="1"/>
          </p:cNvPicPr>
          <p:nvPr>
            <p:ph sz="quarter" idx="13"/>
          </p:nvPr>
        </p:nvPicPr>
        <p:blipFill>
          <a:blip r:embed="rId2"/>
          <a:stretch>
            <a:fillRect/>
          </a:stretch>
        </p:blipFill>
        <p:spPr>
          <a:xfrm>
            <a:off x="2234276" y="1031631"/>
            <a:ext cx="4294305" cy="5506816"/>
          </a:xfrm>
        </p:spPr>
      </p:pic>
    </p:spTree>
    <p:extLst>
      <p:ext uri="{BB962C8B-B14F-4D97-AF65-F5344CB8AC3E}">
        <p14:creationId xmlns:p14="http://schemas.microsoft.com/office/powerpoint/2010/main" val="253977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865D4-508F-EAE6-3F0E-91B750DDE177}"/>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DE150B48-F930-95FD-D6AD-4AEB59515407}"/>
              </a:ext>
            </a:extLst>
          </p:cNvPr>
          <p:cNvSpPr>
            <a:spLocks noGrp="1"/>
          </p:cNvSpPr>
          <p:nvPr>
            <p:ph sz="quarter" idx="13"/>
          </p:nvPr>
        </p:nvSpPr>
        <p:spPr/>
        <p:txBody>
          <a:bodyPr/>
          <a:lstStyle/>
          <a:p>
            <a:r>
              <a:rPr lang="sv-SE" dirty="0"/>
              <a:t>Husen är ca 44 år. Beräknad livslängd stammar 30-60 år</a:t>
            </a:r>
          </a:p>
          <a:p>
            <a:r>
              <a:rPr lang="sv-SE" dirty="0"/>
              <a:t>Stammar undersöktes för 2 år sedan. Bedömdes vara i så dåligt skick att</a:t>
            </a:r>
            <a:br>
              <a:rPr lang="sv-SE" dirty="0"/>
            </a:br>
            <a:r>
              <a:rPr lang="sv-SE" dirty="0"/>
              <a:t>åtgärder behövdes göras skyndsamt.</a:t>
            </a:r>
          </a:p>
          <a:p>
            <a:r>
              <a:rPr lang="sv-SE" dirty="0"/>
              <a:t>Antal stammar 71. TRE är akut relinade. Alla avluftningar är relinade.</a:t>
            </a:r>
          </a:p>
          <a:p>
            <a:r>
              <a:rPr lang="sv-SE" dirty="0"/>
              <a:t>Antal badrum 305+. dessa är i mycket skiftande skick. Ingen inventering gjord.</a:t>
            </a:r>
          </a:p>
          <a:p>
            <a:r>
              <a:rPr lang="sv-SE" dirty="0"/>
              <a:t>Styrelsen har beslutat genomföra stamrenovering med start hösten 2024. </a:t>
            </a:r>
          </a:p>
        </p:txBody>
      </p:sp>
      <p:pic>
        <p:nvPicPr>
          <p:cNvPr id="4" name="Bildobjekt 3">
            <a:extLst>
              <a:ext uri="{FF2B5EF4-FFF2-40B4-BE49-F238E27FC236}">
                <a16:creationId xmlns:a16="http://schemas.microsoft.com/office/drawing/2014/main" id="{78BD072E-7452-D1AF-22D1-F4EB2DF007A9}"/>
              </a:ext>
            </a:extLst>
          </p:cNvPr>
          <p:cNvPicPr>
            <a:picLocks noChangeAspect="1"/>
          </p:cNvPicPr>
          <p:nvPr/>
        </p:nvPicPr>
        <p:blipFill>
          <a:blip r:embed="rId2"/>
          <a:stretch>
            <a:fillRect/>
          </a:stretch>
        </p:blipFill>
        <p:spPr>
          <a:xfrm>
            <a:off x="7858006" y="712456"/>
            <a:ext cx="2743438" cy="1408298"/>
          </a:xfrm>
          <a:prstGeom prst="rect">
            <a:avLst/>
          </a:prstGeom>
        </p:spPr>
      </p:pic>
    </p:spTree>
    <p:extLst>
      <p:ext uri="{BB962C8B-B14F-4D97-AF65-F5344CB8AC3E}">
        <p14:creationId xmlns:p14="http://schemas.microsoft.com/office/powerpoint/2010/main" val="166631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83F5CD-3FBD-C761-DDA5-70C2B1D67B7B}"/>
              </a:ext>
            </a:extLst>
          </p:cNvPr>
          <p:cNvSpPr>
            <a:spLocks noGrp="1"/>
          </p:cNvSpPr>
          <p:nvPr>
            <p:ph type="title"/>
          </p:nvPr>
        </p:nvSpPr>
        <p:spPr>
          <a:xfrm>
            <a:off x="913151" y="287956"/>
            <a:ext cx="8602990" cy="796566"/>
          </a:xfrm>
        </p:spPr>
        <p:txBody>
          <a:bodyPr>
            <a:normAutofit fontScale="90000"/>
          </a:bodyPr>
          <a:lstStyle/>
          <a:p>
            <a:r>
              <a:rPr lang="sv-SE" dirty="0"/>
              <a:t>Metod 1</a:t>
            </a:r>
            <a:br>
              <a:rPr lang="sv-SE" dirty="0"/>
            </a:br>
            <a:r>
              <a:rPr lang="sv-SE" sz="2400" dirty="0"/>
              <a:t>klassiskt stambyte</a:t>
            </a:r>
          </a:p>
        </p:txBody>
      </p:sp>
      <p:sp>
        <p:nvSpPr>
          <p:cNvPr id="3" name="Platshållare för innehåll 2">
            <a:extLst>
              <a:ext uri="{FF2B5EF4-FFF2-40B4-BE49-F238E27FC236}">
                <a16:creationId xmlns:a16="http://schemas.microsoft.com/office/drawing/2014/main" id="{CC1050E2-24FC-FE5F-5C44-4FCA2963017D}"/>
              </a:ext>
            </a:extLst>
          </p:cNvPr>
          <p:cNvSpPr>
            <a:spLocks noGrp="1"/>
          </p:cNvSpPr>
          <p:nvPr>
            <p:ph sz="quarter" idx="13"/>
          </p:nvPr>
        </p:nvSpPr>
        <p:spPr>
          <a:xfrm>
            <a:off x="913151" y="1422312"/>
            <a:ext cx="10363826" cy="3424107"/>
          </a:xfrm>
        </p:spPr>
        <p:txBody>
          <a:bodyPr>
            <a:noAutofit/>
          </a:bodyPr>
          <a:lstStyle/>
          <a:p>
            <a:pPr marL="0" indent="0">
              <a:buNone/>
            </a:pPr>
            <a:r>
              <a:rPr lang="sv-SE" sz="1200" b="1" dirty="0"/>
              <a:t>Klassiskt stambyte. </a:t>
            </a:r>
          </a:p>
          <a:p>
            <a:r>
              <a:rPr lang="sv-SE" sz="1200" b="1" dirty="0"/>
              <a:t>Alla rör byts ut. Badrummen rivs och byggs upp från grunden.</a:t>
            </a:r>
          </a:p>
          <a:p>
            <a:r>
              <a:rPr lang="sv-SE" sz="1200" b="1" dirty="0"/>
              <a:t>Mycket omfattande arbete. Arbetstid: flera år (3-4 år)</a:t>
            </a:r>
          </a:p>
          <a:p>
            <a:r>
              <a:rPr lang="sv-SE" sz="1200" b="1" dirty="0"/>
              <a:t>Stor påverkan för de boende. Tillfälliga toaletter och dusch måste ordnas. (Medelåldern i föreningen är hög)</a:t>
            </a:r>
          </a:p>
          <a:p>
            <a:r>
              <a:rPr lang="sv-SE" sz="1200" b="1" dirty="0"/>
              <a:t>Stora störningsmoment om man bor kvar i lägenheten. Ett trapphus tar ca 3-4 mån.</a:t>
            </a:r>
          </a:p>
          <a:p>
            <a:r>
              <a:rPr lang="sv-SE" sz="1200" b="1" dirty="0"/>
              <a:t>Mycket stor investeringskostnad 200-250 </a:t>
            </a:r>
            <a:r>
              <a:rPr lang="sv-SE" sz="1200" b="1" dirty="0" err="1"/>
              <a:t>milj</a:t>
            </a:r>
            <a:r>
              <a:rPr lang="sv-SE" sz="1200" b="1" dirty="0"/>
              <a:t> kr</a:t>
            </a:r>
          </a:p>
          <a:p>
            <a:r>
              <a:rPr lang="sv-SE" sz="1200" b="1" dirty="0"/>
              <a:t>Stor miljöpåverkan. Mycket material som måste fraktas till och från området.</a:t>
            </a:r>
          </a:p>
          <a:p>
            <a:r>
              <a:rPr lang="sv-SE" sz="1200" b="1" dirty="0"/>
              <a:t>All VVS blir ”nollad”. Underhållskostnaderna minskar drastiskt.</a:t>
            </a:r>
          </a:p>
          <a:p>
            <a:r>
              <a:rPr lang="sv-SE" sz="1200" b="1" dirty="0"/>
              <a:t>Alla får nya badrum med viss möjlighet för tillval.</a:t>
            </a:r>
          </a:p>
          <a:p>
            <a:r>
              <a:rPr lang="sv-SE" sz="1200" b="1" dirty="0"/>
              <a:t>Den metod som tillfrågade leverantörer vill göra är att dra nya rör i tak. Byta ut toalett mot en vägghängd i kassett. </a:t>
            </a:r>
          </a:p>
          <a:p>
            <a:pPr marL="0" indent="0">
              <a:buNone/>
            </a:pPr>
            <a:r>
              <a:rPr lang="sv-SE" sz="1200" b="1" dirty="0"/>
              <a:t>         Golvet måste höjas 3-5 cm och taket sänkas ca 15 cm.</a:t>
            </a:r>
          </a:p>
          <a:p>
            <a:r>
              <a:rPr lang="sv-SE" sz="1200" b="1" dirty="0"/>
              <a:t>Om Prefab metod används där man bygger väggar i fabrik kommer väggarna att flyttas 3-5 cm in i badrummet.</a:t>
            </a:r>
          </a:p>
          <a:p>
            <a:r>
              <a:rPr lang="sv-SE" sz="1200" b="1" dirty="0"/>
              <a:t>Kraftig avgiftshöjning (</a:t>
            </a:r>
            <a:r>
              <a:rPr lang="sv-SE" sz="1200" b="1" dirty="0">
                <a:hlinkClick r:id="" action="ppaction://noaction">
                  <a:extLst>
                    <a:ext uri="{A12FA001-AC4F-418D-AE19-62706E023703}">
                      <ahyp:hlinkClr xmlns:ahyp="http://schemas.microsoft.com/office/drawing/2018/hyperlinkcolor" val="tx"/>
                    </a:ext>
                  </a:extLst>
                </a:hlinkClick>
              </a:rPr>
              <a:t>se kalkyl</a:t>
            </a:r>
            <a:r>
              <a:rPr lang="sv-SE" sz="1200" b="1" dirty="0"/>
              <a:t>)</a:t>
            </a:r>
          </a:p>
          <a:p>
            <a:r>
              <a:rPr lang="sv-SE" sz="1200" b="1" dirty="0"/>
              <a:t>Lägre försäkringskostnader</a:t>
            </a:r>
          </a:p>
          <a:p>
            <a:r>
              <a:rPr lang="sv-SE" sz="1200" b="1" dirty="0"/>
              <a:t>Lägre underhållskostnader.</a:t>
            </a:r>
          </a:p>
        </p:txBody>
      </p:sp>
      <p:pic>
        <p:nvPicPr>
          <p:cNvPr id="5" name="Bildobjekt 4">
            <a:extLst>
              <a:ext uri="{FF2B5EF4-FFF2-40B4-BE49-F238E27FC236}">
                <a16:creationId xmlns:a16="http://schemas.microsoft.com/office/drawing/2014/main" id="{308535F1-B8AD-D1B1-5418-79054F93C929}"/>
              </a:ext>
            </a:extLst>
          </p:cNvPr>
          <p:cNvPicPr>
            <a:picLocks noChangeAspect="1"/>
          </p:cNvPicPr>
          <p:nvPr/>
        </p:nvPicPr>
        <p:blipFill>
          <a:blip r:embed="rId2"/>
          <a:stretch>
            <a:fillRect/>
          </a:stretch>
        </p:blipFill>
        <p:spPr>
          <a:xfrm>
            <a:off x="9257245" y="618517"/>
            <a:ext cx="2479440" cy="1727437"/>
          </a:xfrm>
          <a:prstGeom prst="rect">
            <a:avLst/>
          </a:prstGeom>
        </p:spPr>
      </p:pic>
      <p:pic>
        <p:nvPicPr>
          <p:cNvPr id="6" name="Bildobjekt 5">
            <a:extLst>
              <a:ext uri="{FF2B5EF4-FFF2-40B4-BE49-F238E27FC236}">
                <a16:creationId xmlns:a16="http://schemas.microsoft.com/office/drawing/2014/main" id="{384393D6-FE49-F7CD-068F-9B2B46708D9D}"/>
              </a:ext>
            </a:extLst>
          </p:cNvPr>
          <p:cNvPicPr>
            <a:picLocks noChangeAspect="1"/>
          </p:cNvPicPr>
          <p:nvPr/>
        </p:nvPicPr>
        <p:blipFill>
          <a:blip r:embed="rId3"/>
          <a:stretch>
            <a:fillRect/>
          </a:stretch>
        </p:blipFill>
        <p:spPr>
          <a:xfrm>
            <a:off x="9257244" y="2944788"/>
            <a:ext cx="2479440" cy="1377467"/>
          </a:xfrm>
          <a:prstGeom prst="rect">
            <a:avLst/>
          </a:prstGeom>
        </p:spPr>
      </p:pic>
    </p:spTree>
    <p:extLst>
      <p:ext uri="{BB962C8B-B14F-4D97-AF65-F5344CB8AC3E}">
        <p14:creationId xmlns:p14="http://schemas.microsoft.com/office/powerpoint/2010/main" val="93613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C53E7B-A2F0-8933-93BB-8D69C1F439CE}"/>
              </a:ext>
            </a:extLst>
          </p:cNvPr>
          <p:cNvSpPr>
            <a:spLocks noGrp="1"/>
          </p:cNvSpPr>
          <p:nvPr>
            <p:ph type="title"/>
          </p:nvPr>
        </p:nvSpPr>
        <p:spPr/>
        <p:txBody>
          <a:bodyPr/>
          <a:lstStyle/>
          <a:p>
            <a:r>
              <a:rPr lang="sv-SE" dirty="0"/>
              <a:t>Metod 2</a:t>
            </a:r>
            <a:br>
              <a:rPr lang="sv-SE" dirty="0"/>
            </a:br>
            <a:r>
              <a:rPr lang="sv-SE" sz="2800" b="1" dirty="0" err="1"/>
              <a:t>relining</a:t>
            </a:r>
            <a:endParaRPr lang="sv-SE" sz="2800" b="1" dirty="0"/>
          </a:p>
        </p:txBody>
      </p:sp>
      <p:sp>
        <p:nvSpPr>
          <p:cNvPr id="3" name="Platshållare för innehåll 2">
            <a:extLst>
              <a:ext uri="{FF2B5EF4-FFF2-40B4-BE49-F238E27FC236}">
                <a16:creationId xmlns:a16="http://schemas.microsoft.com/office/drawing/2014/main" id="{79F030C4-B0B5-6085-29C8-16C2AF15A190}"/>
              </a:ext>
            </a:extLst>
          </p:cNvPr>
          <p:cNvSpPr>
            <a:spLocks noGrp="1"/>
          </p:cNvSpPr>
          <p:nvPr>
            <p:ph sz="quarter" idx="13"/>
          </p:nvPr>
        </p:nvSpPr>
        <p:spPr>
          <a:xfrm>
            <a:off x="913774" y="2367092"/>
            <a:ext cx="10363826" cy="3608406"/>
          </a:xfrm>
        </p:spPr>
        <p:txBody>
          <a:bodyPr>
            <a:noAutofit/>
          </a:bodyPr>
          <a:lstStyle/>
          <a:p>
            <a:r>
              <a:rPr lang="sv-SE" sz="1400" b="1" dirty="0"/>
              <a:t>Befintliga rör borstas rena invändigt från alla gamla beläggningar.</a:t>
            </a:r>
          </a:p>
          <a:p>
            <a:r>
              <a:rPr lang="sv-SE" sz="1400" b="1" dirty="0"/>
              <a:t>Nytt plaströr byggs inuti det gamla.</a:t>
            </a:r>
          </a:p>
          <a:p>
            <a:r>
              <a:rPr lang="sv-SE" sz="1400" b="1" dirty="0"/>
              <a:t>Metoden har funnits i mer än 25 år och utvecklats hela tiden.</a:t>
            </a:r>
          </a:p>
          <a:p>
            <a:r>
              <a:rPr lang="sv-SE" sz="1400" b="1" dirty="0"/>
              <a:t>Huvudstammar byggs upp bit för bit. Blir ett helt homogent nytt rör i det gamla.</a:t>
            </a:r>
          </a:p>
          <a:p>
            <a:r>
              <a:rPr lang="sv-SE" sz="1400" b="1" dirty="0"/>
              <a:t>Varmvatten och kallvatten ledningar ingår ej. (här finns andra metoder)</a:t>
            </a:r>
          </a:p>
          <a:p>
            <a:r>
              <a:rPr lang="sv-SE" sz="1400" b="1" dirty="0"/>
              <a:t>Mycket noga med efterkontroll. Gamla Rör kan gå sönder när de prepareras.</a:t>
            </a:r>
          </a:p>
          <a:p>
            <a:r>
              <a:rPr lang="sv-SE" sz="1400" b="1" dirty="0"/>
              <a:t>Mycket mindre påverkan för de boende. Ett trapphus kan ta 1-3 veckor att färdigställa. Mycket mindre trafik och bullerstörningar. Totaltid ca 10-12 månader.</a:t>
            </a:r>
          </a:p>
          <a:p>
            <a:r>
              <a:rPr lang="sv-SE" sz="1400" b="1" dirty="0"/>
              <a:t>Kostnad där huvudstammar, filmning i badrum och köksstam . Grov uppskattning 20 miljoner</a:t>
            </a:r>
          </a:p>
        </p:txBody>
      </p:sp>
      <p:pic>
        <p:nvPicPr>
          <p:cNvPr id="7" name="Bildobjekt 6">
            <a:extLst>
              <a:ext uri="{FF2B5EF4-FFF2-40B4-BE49-F238E27FC236}">
                <a16:creationId xmlns:a16="http://schemas.microsoft.com/office/drawing/2014/main" id="{2277F75D-1361-1706-B609-79E6BB5B59F4}"/>
              </a:ext>
            </a:extLst>
          </p:cNvPr>
          <p:cNvPicPr>
            <a:picLocks noChangeAspect="1"/>
          </p:cNvPicPr>
          <p:nvPr/>
        </p:nvPicPr>
        <p:blipFill>
          <a:blip r:embed="rId2"/>
          <a:stretch>
            <a:fillRect/>
          </a:stretch>
        </p:blipFill>
        <p:spPr>
          <a:xfrm>
            <a:off x="7603366" y="547819"/>
            <a:ext cx="3181350" cy="1666875"/>
          </a:xfrm>
          <a:prstGeom prst="rect">
            <a:avLst/>
          </a:prstGeom>
        </p:spPr>
      </p:pic>
    </p:spTree>
    <p:extLst>
      <p:ext uri="{BB962C8B-B14F-4D97-AF65-F5344CB8AC3E}">
        <p14:creationId xmlns:p14="http://schemas.microsoft.com/office/powerpoint/2010/main" val="298061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D77CE6-911E-A3E1-8D21-649C6F807718}"/>
              </a:ext>
            </a:extLst>
          </p:cNvPr>
          <p:cNvSpPr>
            <a:spLocks noGrp="1"/>
          </p:cNvSpPr>
          <p:nvPr>
            <p:ph type="title"/>
          </p:nvPr>
        </p:nvSpPr>
        <p:spPr>
          <a:xfrm>
            <a:off x="913773" y="172864"/>
            <a:ext cx="10364451" cy="572330"/>
          </a:xfrm>
        </p:spPr>
        <p:txBody>
          <a:bodyPr>
            <a:normAutofit fontScale="90000"/>
          </a:bodyPr>
          <a:lstStyle/>
          <a:p>
            <a:r>
              <a:rPr lang="sv-SE" dirty="0"/>
              <a:t>Sammanfattning</a:t>
            </a:r>
          </a:p>
        </p:txBody>
      </p:sp>
      <p:sp>
        <p:nvSpPr>
          <p:cNvPr id="3" name="Platshållare för innehåll 2">
            <a:extLst>
              <a:ext uri="{FF2B5EF4-FFF2-40B4-BE49-F238E27FC236}">
                <a16:creationId xmlns:a16="http://schemas.microsoft.com/office/drawing/2014/main" id="{DE656E34-40DF-7CFD-BC63-36370E7CF5D0}"/>
              </a:ext>
            </a:extLst>
          </p:cNvPr>
          <p:cNvSpPr>
            <a:spLocks noGrp="1"/>
          </p:cNvSpPr>
          <p:nvPr>
            <p:ph sz="quarter" idx="13"/>
          </p:nvPr>
        </p:nvSpPr>
        <p:spPr>
          <a:xfrm>
            <a:off x="913773" y="745195"/>
            <a:ext cx="10364451" cy="4900694"/>
          </a:xfrm>
        </p:spPr>
        <p:txBody>
          <a:bodyPr>
            <a:normAutofit fontScale="77500" lnSpcReduction="20000"/>
          </a:bodyPr>
          <a:lstStyle/>
          <a:p>
            <a:pPr fontAlgn="base"/>
            <a:r>
              <a:rPr lang="sv-SE" sz="4400" b="1" i="0" dirty="0">
                <a:solidFill>
                  <a:srgbClr val="555555"/>
                </a:solidFill>
                <a:effectLst/>
                <a:latin typeface="Ubuntu" panose="020B0504030602030204" pitchFamily="34" charset="0"/>
              </a:rPr>
              <a:t>stambyte</a:t>
            </a:r>
            <a:endParaRPr lang="sv-SE" sz="4400" b="0" i="0" dirty="0">
              <a:solidFill>
                <a:srgbClr val="666666"/>
              </a:solidFill>
              <a:effectLst/>
              <a:latin typeface="Ubuntu Light" panose="020F0502020204030204" pitchFamily="34" charset="0"/>
            </a:endParaRPr>
          </a:p>
          <a:p>
            <a:pPr fontAlgn="base">
              <a:lnSpc>
                <a:spcPct val="140000"/>
              </a:lnSpc>
            </a:pPr>
            <a:r>
              <a:rPr lang="sv-SE" sz="2200" b="1" dirty="0"/>
              <a:t>Kakel, klinker eller plastmatta spelar ingen roll – allt rivs bort och görs om från grunden. </a:t>
            </a:r>
          </a:p>
          <a:p>
            <a:pPr fontAlgn="base">
              <a:lnSpc>
                <a:spcPct val="140000"/>
              </a:lnSpc>
            </a:pPr>
            <a:r>
              <a:rPr lang="sv-SE" sz="2200" b="1" dirty="0"/>
              <a:t>Det blir mycket damm och mycket oväsen. Under tiden har de boende inte tillgång till sina badrum eller vatten i kranen </a:t>
            </a:r>
          </a:p>
          <a:p>
            <a:pPr fontAlgn="base">
              <a:lnSpc>
                <a:spcPct val="140000"/>
              </a:lnSpc>
            </a:pPr>
            <a:r>
              <a:rPr lang="sv-SE" sz="2200" b="1" dirty="0"/>
              <a:t>lägenheten förvandlas till en byggarbetsplats, vilket givetvis är mycket besvärande. </a:t>
            </a:r>
          </a:p>
          <a:p>
            <a:pPr fontAlgn="base">
              <a:lnSpc>
                <a:spcPct val="140000"/>
              </a:lnSpc>
            </a:pPr>
            <a:r>
              <a:rPr lang="sv-SE" sz="2200" b="1" dirty="0"/>
              <a:t>Den entreprenör som utför stambytet ombesörjer vanligen provisoriska toaletter och duschar i mobila vagnar som ställs upp utanför huset.</a:t>
            </a:r>
          </a:p>
          <a:p>
            <a:pPr fontAlgn="base">
              <a:lnSpc>
                <a:spcPct val="140000"/>
              </a:lnSpc>
            </a:pPr>
            <a:r>
              <a:rPr lang="sv-SE" sz="2200" b="1" dirty="0"/>
              <a:t>minskat underhåll i framtiden. All VVS blir ”nollad”</a:t>
            </a:r>
          </a:p>
          <a:p>
            <a:pPr fontAlgn="base">
              <a:lnSpc>
                <a:spcPct val="140000"/>
              </a:lnSpc>
            </a:pPr>
            <a:r>
              <a:rPr lang="sv-SE" sz="2200" b="1" dirty="0"/>
              <a:t>Mycket Stor kostnad.</a:t>
            </a:r>
          </a:p>
          <a:p>
            <a:pPr fontAlgn="base">
              <a:lnSpc>
                <a:spcPct val="140000"/>
              </a:lnSpc>
            </a:pPr>
            <a:r>
              <a:rPr lang="sv-SE" sz="2200" b="1" dirty="0"/>
              <a:t>Lägre försäkringskostnader.</a:t>
            </a:r>
          </a:p>
          <a:p>
            <a:endParaRPr lang="sv-SE" dirty="0"/>
          </a:p>
        </p:txBody>
      </p:sp>
    </p:spTree>
    <p:extLst>
      <p:ext uri="{BB962C8B-B14F-4D97-AF65-F5344CB8AC3E}">
        <p14:creationId xmlns:p14="http://schemas.microsoft.com/office/powerpoint/2010/main" val="322728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B051D-5520-A1B4-CF15-0F30A71BC67B}"/>
              </a:ext>
            </a:extLst>
          </p:cNvPr>
          <p:cNvSpPr>
            <a:spLocks noGrp="1"/>
          </p:cNvSpPr>
          <p:nvPr>
            <p:ph type="title"/>
          </p:nvPr>
        </p:nvSpPr>
        <p:spPr/>
        <p:txBody>
          <a:bodyPr/>
          <a:lstStyle/>
          <a:p>
            <a:pPr fontAlgn="base"/>
            <a:r>
              <a:rPr lang="sv-SE" sz="3600" b="1" i="0" dirty="0" err="1">
                <a:solidFill>
                  <a:srgbClr val="555555"/>
                </a:solidFill>
                <a:effectLst/>
                <a:latin typeface="Ubuntu" panose="020B0504030602030204" pitchFamily="34" charset="0"/>
              </a:rPr>
              <a:t>Relining</a:t>
            </a:r>
            <a:r>
              <a:rPr lang="sv-SE" sz="3600" b="1" i="0" dirty="0">
                <a:solidFill>
                  <a:srgbClr val="555555"/>
                </a:solidFill>
                <a:effectLst/>
                <a:latin typeface="Ubuntu" panose="020B0504030602030204" pitchFamily="34" charset="0"/>
              </a:rPr>
              <a:t>  (Vald metod)</a:t>
            </a:r>
          </a:p>
        </p:txBody>
      </p:sp>
      <p:sp>
        <p:nvSpPr>
          <p:cNvPr id="3" name="Platshållare för innehåll 2">
            <a:extLst>
              <a:ext uri="{FF2B5EF4-FFF2-40B4-BE49-F238E27FC236}">
                <a16:creationId xmlns:a16="http://schemas.microsoft.com/office/drawing/2014/main" id="{E260A0A8-FDAA-D780-68AF-86A4BE61CF9C}"/>
              </a:ext>
            </a:extLst>
          </p:cNvPr>
          <p:cNvSpPr>
            <a:spLocks noGrp="1"/>
          </p:cNvSpPr>
          <p:nvPr>
            <p:ph sz="quarter" idx="13"/>
          </p:nvPr>
        </p:nvSpPr>
        <p:spPr>
          <a:xfrm>
            <a:off x="913774" y="1950720"/>
            <a:ext cx="8430642" cy="4550288"/>
          </a:xfrm>
        </p:spPr>
        <p:txBody>
          <a:bodyPr>
            <a:normAutofit fontScale="85000" lnSpcReduction="10000"/>
          </a:bodyPr>
          <a:lstStyle/>
          <a:p>
            <a:pPr algn="l" fontAlgn="base"/>
            <a:r>
              <a:rPr lang="sv-SE" b="1" dirty="0"/>
              <a:t>Fördelen med </a:t>
            </a:r>
            <a:r>
              <a:rPr lang="sv-SE" b="1" dirty="0" err="1"/>
              <a:t>relining</a:t>
            </a:r>
            <a:r>
              <a:rPr lang="sv-SE" b="1" dirty="0"/>
              <a:t> är att åtgärden är betydligt billigare än ett stambyte och kan skjuta stambytet på framtiden med ett par decennier eller längre. </a:t>
            </a:r>
          </a:p>
          <a:p>
            <a:pPr algn="l" fontAlgn="base"/>
            <a:r>
              <a:rPr lang="sv-SE" b="1" dirty="0" err="1"/>
              <a:t>Relining</a:t>
            </a:r>
            <a:r>
              <a:rPr lang="sv-SE" b="1" dirty="0"/>
              <a:t> av stammar görs utan några som helst ingrepp i fastighetens konstruktion, vilket gör att de boende kan ha kvar sina badrum orörda. Visserligen monteras toalettstol och vattenlås bort tillfälligt, men det handlar om en väsentlig kortare tid än vid ett stambyte.</a:t>
            </a:r>
          </a:p>
          <a:p>
            <a:pPr algn="l" fontAlgn="base"/>
            <a:r>
              <a:rPr lang="sv-SE" b="1" dirty="0" err="1"/>
              <a:t>Relining</a:t>
            </a:r>
            <a:r>
              <a:rPr lang="sv-SE" b="1" dirty="0"/>
              <a:t> skapar inget eller väldigt lite avfall, vilket gör det till ett mer miljövänligt alternativ.</a:t>
            </a:r>
          </a:p>
          <a:p>
            <a:pPr algn="l" fontAlgn="base"/>
            <a:r>
              <a:rPr lang="sv-SE" b="1" dirty="0"/>
              <a:t>Metoderna är i dag väl beprövade.</a:t>
            </a:r>
          </a:p>
          <a:p>
            <a:pPr algn="l" fontAlgn="base"/>
            <a:r>
              <a:rPr lang="sv-SE" b="1" dirty="0"/>
              <a:t>Viktigt att välja rätt utförare då det är en hantverk. Företaget måste ha lång erfarenhet samt kunna hantera stora projekt över tid.</a:t>
            </a:r>
            <a:br>
              <a:rPr lang="sv-SE" sz="2000" b="1" i="0" dirty="0">
                <a:solidFill>
                  <a:srgbClr val="000000"/>
                </a:solidFill>
                <a:effectLst/>
                <a:latin typeface="Chivo"/>
              </a:rPr>
            </a:br>
            <a:r>
              <a:rPr lang="sv-SE" sz="2000" b="1" i="0" dirty="0">
                <a:solidFill>
                  <a:srgbClr val="000000"/>
                </a:solidFill>
                <a:effectLst/>
                <a:latin typeface="Chivo"/>
                <a:hlinkClick r:id="rId2"/>
              </a:rPr>
              <a:t>Film</a:t>
            </a:r>
            <a:r>
              <a:rPr lang="sv-SE" sz="2000" b="1" i="0" dirty="0">
                <a:solidFill>
                  <a:srgbClr val="000000"/>
                </a:solidFill>
                <a:effectLst/>
                <a:latin typeface="Chivo"/>
              </a:rPr>
              <a:t>     </a:t>
            </a:r>
            <a:r>
              <a:rPr lang="sv-SE" sz="2000" b="1" i="0" dirty="0">
                <a:solidFill>
                  <a:srgbClr val="000000"/>
                </a:solidFill>
                <a:effectLst/>
                <a:latin typeface="Chivo"/>
                <a:hlinkClick r:id="rId3"/>
              </a:rPr>
              <a:t>FILM2</a:t>
            </a:r>
            <a:endParaRPr lang="sv-SE" sz="2000" b="1" i="0" dirty="0">
              <a:solidFill>
                <a:srgbClr val="000000"/>
              </a:solidFill>
              <a:effectLst/>
              <a:latin typeface="Chivo"/>
            </a:endParaRPr>
          </a:p>
          <a:p>
            <a:endParaRPr lang="sv-SE" dirty="0"/>
          </a:p>
        </p:txBody>
      </p:sp>
    </p:spTree>
    <p:extLst>
      <p:ext uri="{BB962C8B-B14F-4D97-AF65-F5344CB8AC3E}">
        <p14:creationId xmlns:p14="http://schemas.microsoft.com/office/powerpoint/2010/main" val="7484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025150-A852-F1C5-F10D-46842C00444D}"/>
              </a:ext>
            </a:extLst>
          </p:cNvPr>
          <p:cNvSpPr>
            <a:spLocks noGrp="1"/>
          </p:cNvSpPr>
          <p:nvPr>
            <p:ph type="title"/>
          </p:nvPr>
        </p:nvSpPr>
        <p:spPr/>
        <p:txBody>
          <a:bodyPr/>
          <a:lstStyle/>
          <a:p>
            <a:r>
              <a:rPr lang="sv-SE" dirty="0"/>
              <a:t>Klipp video</a:t>
            </a:r>
          </a:p>
        </p:txBody>
      </p:sp>
      <p:sp>
        <p:nvSpPr>
          <p:cNvPr id="3" name="Platshållare för innehåll 2">
            <a:extLst>
              <a:ext uri="{FF2B5EF4-FFF2-40B4-BE49-F238E27FC236}">
                <a16:creationId xmlns:a16="http://schemas.microsoft.com/office/drawing/2014/main" id="{62E38AE6-6CB3-66D7-0FA5-7946A2856088}"/>
              </a:ext>
            </a:extLst>
          </p:cNvPr>
          <p:cNvSpPr>
            <a:spLocks noGrp="1"/>
          </p:cNvSpPr>
          <p:nvPr>
            <p:ph sz="quarter" idx="13"/>
          </p:nvPr>
        </p:nvSpPr>
        <p:spPr>
          <a:xfrm>
            <a:off x="913774" y="2367092"/>
            <a:ext cx="10363826" cy="4082694"/>
          </a:xfrm>
        </p:spPr>
        <p:txBody>
          <a:bodyPr>
            <a:normAutofit/>
          </a:bodyPr>
          <a:lstStyle/>
          <a:p>
            <a:r>
              <a:rPr lang="sv-SE" dirty="0">
                <a:hlinkClick r:id="rId2" action="ppaction://hlinkfile"/>
              </a:rPr>
              <a:t>TUBUS System</a:t>
            </a:r>
            <a:endParaRPr lang="sv-SE" dirty="0"/>
          </a:p>
          <a:p>
            <a:r>
              <a:rPr lang="sv-SE" dirty="0">
                <a:hlinkClick r:id="rId3"/>
              </a:rPr>
              <a:t>SACPRO</a:t>
            </a:r>
            <a:endParaRPr lang="sv-SE" dirty="0"/>
          </a:p>
          <a:p>
            <a:r>
              <a:rPr lang="sv-SE" dirty="0" err="1">
                <a:hlinkClick r:id="rId4"/>
              </a:rPr>
              <a:t>Sacpipe</a:t>
            </a:r>
            <a:r>
              <a:rPr lang="sv-SE" dirty="0">
                <a:hlinkClick r:id="rId4"/>
              </a:rPr>
              <a:t> Connection System</a:t>
            </a:r>
            <a:endParaRPr lang="sv-SE" dirty="0"/>
          </a:p>
          <a:p>
            <a:r>
              <a:rPr lang="sv-SE" dirty="0">
                <a:hlinkClick r:id="rId5"/>
              </a:rPr>
              <a:t>SACPIPE egen</a:t>
            </a:r>
            <a:endParaRPr lang="sv-SE" dirty="0"/>
          </a:p>
          <a:p>
            <a:r>
              <a:rPr lang="sv-SE" dirty="0">
                <a:hlinkClick r:id="rId6"/>
              </a:rPr>
              <a:t>SACPRO VERKTYG</a:t>
            </a:r>
            <a:endParaRPr lang="sv-SE" dirty="0"/>
          </a:p>
          <a:p>
            <a:r>
              <a:rPr lang="sv-SE" dirty="0">
                <a:hlinkClick r:id="rId7"/>
              </a:rPr>
              <a:t>Riksbyggen Stambyte</a:t>
            </a:r>
            <a:endParaRPr lang="sv-SE" dirty="0"/>
          </a:p>
          <a:p>
            <a:r>
              <a:rPr lang="sv-SE" dirty="0">
                <a:hlinkClick r:id="rId8"/>
              </a:rPr>
              <a:t>HSB </a:t>
            </a:r>
            <a:r>
              <a:rPr lang="sv-SE" dirty="0" err="1">
                <a:hlinkClick r:id="rId8"/>
              </a:rPr>
              <a:t>webbinarium</a:t>
            </a:r>
            <a:r>
              <a:rPr lang="sv-SE" dirty="0">
                <a:hlinkClick r:id="rId8"/>
              </a:rPr>
              <a:t> (2 år gammalt)</a:t>
            </a:r>
            <a:endParaRPr lang="sv-SE" dirty="0"/>
          </a:p>
        </p:txBody>
      </p:sp>
      <p:pic>
        <p:nvPicPr>
          <p:cNvPr id="4" name="Bildobjekt 3">
            <a:extLst>
              <a:ext uri="{FF2B5EF4-FFF2-40B4-BE49-F238E27FC236}">
                <a16:creationId xmlns:a16="http://schemas.microsoft.com/office/drawing/2014/main" id="{5CF99429-91DA-106D-0C48-F0FBE478B720}"/>
              </a:ext>
            </a:extLst>
          </p:cNvPr>
          <p:cNvPicPr>
            <a:picLocks noChangeAspect="1"/>
          </p:cNvPicPr>
          <p:nvPr/>
        </p:nvPicPr>
        <p:blipFill>
          <a:blip r:embed="rId9"/>
          <a:stretch>
            <a:fillRect/>
          </a:stretch>
        </p:blipFill>
        <p:spPr>
          <a:xfrm>
            <a:off x="8258175" y="408214"/>
            <a:ext cx="2343150" cy="2343150"/>
          </a:xfrm>
          <a:prstGeom prst="rect">
            <a:avLst/>
          </a:prstGeom>
        </p:spPr>
      </p:pic>
    </p:spTree>
    <p:extLst>
      <p:ext uri="{BB962C8B-B14F-4D97-AF65-F5344CB8AC3E}">
        <p14:creationId xmlns:p14="http://schemas.microsoft.com/office/powerpoint/2010/main" val="336874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0054CF-EFFE-0D98-6FE6-99FC2701AAC3}"/>
              </a:ext>
            </a:extLst>
          </p:cNvPr>
          <p:cNvSpPr>
            <a:spLocks noGrp="1"/>
          </p:cNvSpPr>
          <p:nvPr>
            <p:ph type="title"/>
          </p:nvPr>
        </p:nvSpPr>
        <p:spPr>
          <a:xfrm>
            <a:off x="913775" y="618518"/>
            <a:ext cx="10364451" cy="788251"/>
          </a:xfrm>
        </p:spPr>
        <p:txBody>
          <a:bodyPr>
            <a:normAutofit fontScale="90000"/>
          </a:bodyPr>
          <a:lstStyle/>
          <a:p>
            <a:r>
              <a:rPr lang="sv-SE" sz="2200" b="1" i="0" dirty="0">
                <a:solidFill>
                  <a:srgbClr val="000000"/>
                </a:solidFill>
                <a:effectLst/>
                <a:latin typeface="Helvetica_Now_Display"/>
              </a:rPr>
              <a:t>Bostadsrättsinnehavarens ansvar vid en vattenskada</a:t>
            </a:r>
            <a:br>
              <a:rPr lang="sv-SE" b="1" i="0" dirty="0">
                <a:solidFill>
                  <a:srgbClr val="000000"/>
                </a:solidFill>
                <a:effectLst/>
                <a:latin typeface="Helvetica_Now_Display"/>
              </a:rPr>
            </a:br>
            <a:endParaRPr lang="sv-SE" dirty="0"/>
          </a:p>
        </p:txBody>
      </p:sp>
      <p:sp>
        <p:nvSpPr>
          <p:cNvPr id="3" name="Platshållare för innehåll 2">
            <a:extLst>
              <a:ext uri="{FF2B5EF4-FFF2-40B4-BE49-F238E27FC236}">
                <a16:creationId xmlns:a16="http://schemas.microsoft.com/office/drawing/2014/main" id="{07A3E167-6EA0-D487-E16A-296A2E227188}"/>
              </a:ext>
            </a:extLst>
          </p:cNvPr>
          <p:cNvSpPr>
            <a:spLocks noGrp="1"/>
          </p:cNvSpPr>
          <p:nvPr>
            <p:ph sz="quarter" idx="13"/>
          </p:nvPr>
        </p:nvSpPr>
        <p:spPr>
          <a:xfrm>
            <a:off x="996462" y="1266092"/>
            <a:ext cx="10281138" cy="4665785"/>
          </a:xfrm>
        </p:spPr>
        <p:txBody>
          <a:bodyPr>
            <a:normAutofit fontScale="92500" lnSpcReduction="20000"/>
          </a:bodyPr>
          <a:lstStyle/>
          <a:p>
            <a:pPr algn="l"/>
            <a:r>
              <a:rPr lang="sv-SE" sz="1600" b="0" i="0" dirty="0">
                <a:solidFill>
                  <a:srgbClr val="000000"/>
                </a:solidFill>
                <a:effectLst/>
                <a:latin typeface="Helvetica_Now_Display"/>
              </a:rPr>
              <a:t>Bostadsrättsinnehavaren har enligt Bostadsrättslagen ett underhålls- och reparationsansvar för ”allt som syns” i lägenheten, </a:t>
            </a:r>
            <a:br>
              <a:rPr lang="sv-SE" sz="1600" b="0" i="0" dirty="0">
                <a:solidFill>
                  <a:srgbClr val="000000"/>
                </a:solidFill>
                <a:effectLst/>
                <a:latin typeface="Helvetica_Now_Display"/>
              </a:rPr>
            </a:br>
            <a:r>
              <a:rPr lang="sv-SE" sz="1600" b="0" i="0" dirty="0">
                <a:solidFill>
                  <a:srgbClr val="000000"/>
                </a:solidFill>
                <a:effectLst/>
                <a:latin typeface="Helvetica_Now_Display"/>
              </a:rPr>
              <a:t>Gäller </a:t>
            </a:r>
            <a:r>
              <a:rPr lang="sv-SE" sz="1600" b="0" i="0" dirty="0" err="1">
                <a:solidFill>
                  <a:srgbClr val="000000"/>
                </a:solidFill>
                <a:effectLst/>
                <a:latin typeface="Helvetica_Now_Display"/>
              </a:rPr>
              <a:t>t.ex.tapeter</a:t>
            </a:r>
            <a:r>
              <a:rPr lang="sv-SE" sz="1600" b="0" i="0" dirty="0">
                <a:solidFill>
                  <a:srgbClr val="000000"/>
                </a:solidFill>
                <a:effectLst/>
                <a:latin typeface="Helvetica_Now_Display"/>
              </a:rPr>
              <a:t>, golvbeläggning, inredning och vitvaror. </a:t>
            </a:r>
            <a:br>
              <a:rPr lang="sv-SE" sz="1600" b="0" i="0" dirty="0">
                <a:solidFill>
                  <a:srgbClr val="000000"/>
                </a:solidFill>
                <a:effectLst/>
                <a:latin typeface="Helvetica_Now_Display"/>
              </a:rPr>
            </a:br>
            <a:r>
              <a:rPr lang="sv-SE" sz="1600" b="0" i="0" dirty="0">
                <a:solidFill>
                  <a:srgbClr val="000000"/>
                </a:solidFill>
                <a:effectLst/>
                <a:latin typeface="Helvetica_Now_Display"/>
              </a:rPr>
              <a:t>Ansvaret gäller även ytskikt med tätskikt i våtrum. Tätskikten ingår i bostadsrättsinnehavarens ansvar trots att de ”inte syns”. Bostadsrättsinnehavaren ansvarar inte för skador från brand och inte skador orsakade av utläckande tappvatten från rör.</a:t>
            </a:r>
          </a:p>
          <a:p>
            <a:pPr algn="l"/>
            <a:r>
              <a:rPr lang="sv-SE" sz="1600" b="0" i="0" dirty="0">
                <a:solidFill>
                  <a:srgbClr val="000000"/>
                </a:solidFill>
                <a:effectLst/>
                <a:latin typeface="Helvetica_Now_Display"/>
              </a:rPr>
              <a:t>Bostadsrättsföreningen ansvarar för kostnader orsakade av utläckande tappvatten under diskbänken. I exemplen med våtrum ovan </a:t>
            </a:r>
            <a:r>
              <a:rPr lang="sv-SE" sz="1600" b="1" i="0" dirty="0">
                <a:solidFill>
                  <a:srgbClr val="000000"/>
                </a:solidFill>
                <a:effectLst/>
                <a:latin typeface="Helvetica_Now_Display"/>
              </a:rPr>
              <a:t>ansvarar bostadsrättsinnehavaren för alla kostnader för byte av yt- och tätskikt i bad- eller duschrum</a:t>
            </a:r>
            <a:r>
              <a:rPr lang="sv-SE" sz="1600" b="0" i="0" dirty="0">
                <a:solidFill>
                  <a:srgbClr val="000000"/>
                </a:solidFill>
                <a:effectLst/>
                <a:latin typeface="Helvetica_Now_Display"/>
              </a:rPr>
              <a:t> samt återmontering av installationer och sanitetsporslin. </a:t>
            </a:r>
            <a:br>
              <a:rPr lang="sv-SE" sz="1600" b="0" i="0" dirty="0">
                <a:solidFill>
                  <a:srgbClr val="000000"/>
                </a:solidFill>
                <a:effectLst/>
                <a:latin typeface="Helvetica_Now_Display"/>
              </a:rPr>
            </a:br>
            <a:br>
              <a:rPr lang="sv-SE" sz="1600" b="0" i="0" dirty="0">
                <a:solidFill>
                  <a:srgbClr val="000000"/>
                </a:solidFill>
                <a:effectLst/>
                <a:latin typeface="Helvetica_Now_Display"/>
              </a:rPr>
            </a:br>
            <a:r>
              <a:rPr lang="sv-SE" sz="1600" b="0" i="0" dirty="0">
                <a:solidFill>
                  <a:srgbClr val="000000"/>
                </a:solidFill>
                <a:effectLst/>
                <a:latin typeface="Helvetica_Now_Display"/>
              </a:rPr>
              <a:t>Föreningen ansvarar för kostnader från torkning och eventuell reparation av stommen i våtrummet. Bostadsrättsinnehavaren kan försäkra sig mot kostnader </a:t>
            </a:r>
            <a:br>
              <a:rPr lang="sv-SE" sz="1600" b="0" i="0" dirty="0">
                <a:solidFill>
                  <a:srgbClr val="000000"/>
                </a:solidFill>
                <a:effectLst/>
                <a:latin typeface="Helvetica_Now_Display"/>
              </a:rPr>
            </a:br>
            <a:br>
              <a:rPr lang="sv-SE" sz="1600" b="0" i="0" dirty="0">
                <a:solidFill>
                  <a:srgbClr val="000000"/>
                </a:solidFill>
                <a:effectLst/>
                <a:latin typeface="Helvetica_Now_Display"/>
              </a:rPr>
            </a:br>
            <a:r>
              <a:rPr lang="sv-SE" sz="1600" b="0" i="0" dirty="0">
                <a:solidFill>
                  <a:srgbClr val="000000"/>
                </a:solidFill>
                <a:effectLst/>
                <a:latin typeface="Helvetica_Now_Display"/>
              </a:rPr>
              <a:t>genom ett så kallat bostadsrättstillägg till sin hemförsäkring. Det täcker dock inte åldersavdrag och självrisk. Vid en anmodan har bostadsrättsinnehavaren 12 mån på</a:t>
            </a:r>
          </a:p>
          <a:p>
            <a:pPr algn="l"/>
            <a:r>
              <a:rPr lang="sv-SE" sz="1600" dirty="0">
                <a:solidFill>
                  <a:srgbClr val="000000"/>
                </a:solidFill>
                <a:latin typeface="Helvetica_Now_Display"/>
              </a:rPr>
              <a:t>Sig att åtgärda. Annars upphör försäkringen att gälla för skadan.</a:t>
            </a:r>
            <a:endParaRPr lang="sv-SE" sz="1600" b="0" i="0" dirty="0">
              <a:solidFill>
                <a:srgbClr val="000000"/>
              </a:solidFill>
              <a:effectLst/>
              <a:latin typeface="Helvetica_Now_Display"/>
            </a:endParaRPr>
          </a:p>
          <a:p>
            <a:endParaRPr lang="sv-SE" dirty="0"/>
          </a:p>
        </p:txBody>
      </p:sp>
    </p:spTree>
    <p:extLst>
      <p:ext uri="{BB962C8B-B14F-4D97-AF65-F5344CB8AC3E}">
        <p14:creationId xmlns:p14="http://schemas.microsoft.com/office/powerpoint/2010/main" val="2206382511"/>
      </p:ext>
    </p:extLst>
  </p:cSld>
  <p:clrMapOvr>
    <a:masterClrMapping/>
  </p:clrMapOvr>
</p:sld>
</file>

<file path=ppt/theme/theme1.xml><?xml version="1.0" encoding="utf-8"?>
<a:theme xmlns:a="http://schemas.openxmlformats.org/drawingml/2006/main" name="Dropp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TM04033925[[fn=Droppe]]</Template>
  <TotalTime>1561</TotalTime>
  <Words>794</Words>
  <Application>Microsoft Office PowerPoint</Application>
  <PresentationFormat>Bredbild</PresentationFormat>
  <Paragraphs>65</Paragraphs>
  <Slides>9</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Arial</vt:lpstr>
      <vt:lpstr>Chivo</vt:lpstr>
      <vt:lpstr>Helvetica_Now_Display</vt:lpstr>
      <vt:lpstr>Tw Cen MT</vt:lpstr>
      <vt:lpstr>Ubuntu</vt:lpstr>
      <vt:lpstr>Ubuntu Light</vt:lpstr>
      <vt:lpstr>Droppe</vt:lpstr>
      <vt:lpstr>stamrenovering</vt:lpstr>
      <vt:lpstr>Avlopps-stammar</vt:lpstr>
      <vt:lpstr>Bakgrund</vt:lpstr>
      <vt:lpstr>Metod 1 klassiskt stambyte</vt:lpstr>
      <vt:lpstr>Metod 2 relining</vt:lpstr>
      <vt:lpstr>Sammanfattning</vt:lpstr>
      <vt:lpstr>Relining  (Vald metod)</vt:lpstr>
      <vt:lpstr>Klipp video</vt:lpstr>
      <vt:lpstr>Bostadsrättsinnehavarens ansvar vid en vattenskada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Stambyte/stamrenovering</dc:title>
  <dc:creator>Sven Eriksson</dc:creator>
  <cp:lastModifiedBy>Sven Eriksson</cp:lastModifiedBy>
  <cp:revision>31</cp:revision>
  <dcterms:created xsi:type="dcterms:W3CDTF">2023-08-23T08:00:14Z</dcterms:created>
  <dcterms:modified xsi:type="dcterms:W3CDTF">2023-12-19T09:05:40Z</dcterms:modified>
</cp:coreProperties>
</file>